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C4F742C9-A7B3-4283-8910-AA23DF2CEB83}" type="datetimeFigureOut">
              <a:rPr lang="sv-SE" smtClean="0"/>
              <a:t>2013-03-13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3342702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F742C9-A7B3-4283-8910-AA23DF2CEB83}" type="datetimeFigureOut">
              <a:rPr lang="sv-SE" smtClean="0"/>
              <a:t>2013-03-13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206113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F742C9-A7B3-4283-8910-AA23DF2CEB83}" type="datetimeFigureOut">
              <a:rPr lang="sv-SE" smtClean="0"/>
              <a:t>2013-03-13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882037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C4F742C9-A7B3-4283-8910-AA23DF2CEB83}" type="datetimeFigureOut">
              <a:rPr lang="sv-SE" smtClean="0"/>
              <a:t>2013-03-13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404105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C4F742C9-A7B3-4283-8910-AA23DF2CEB83}" type="datetimeFigureOut">
              <a:rPr lang="sv-SE" smtClean="0"/>
              <a:t>2013-03-13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1036962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C4F742C9-A7B3-4283-8910-AA23DF2CEB83}" type="datetimeFigureOut">
              <a:rPr lang="sv-SE" smtClean="0"/>
              <a:t>2013-03-13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4123110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C4F742C9-A7B3-4283-8910-AA23DF2CEB83}" type="datetimeFigureOut">
              <a:rPr lang="sv-SE" smtClean="0"/>
              <a:t>2013-03-13</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261266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C4F742C9-A7B3-4283-8910-AA23DF2CEB83}" type="datetimeFigureOut">
              <a:rPr lang="sv-SE" smtClean="0"/>
              <a:t>2013-03-13</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2570336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C4F742C9-A7B3-4283-8910-AA23DF2CEB83}" type="datetimeFigureOut">
              <a:rPr lang="sv-SE" smtClean="0"/>
              <a:t>2013-03-13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2573789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C4F742C9-A7B3-4283-8910-AA23DF2CEB83}" type="datetimeFigureOut">
              <a:rPr lang="sv-SE" smtClean="0"/>
              <a:t>2013-03-13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504123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C4F742C9-A7B3-4283-8910-AA23DF2CEB83}" type="datetimeFigureOut">
              <a:rPr lang="sv-SE" smtClean="0"/>
              <a:t>2013-03-13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EFAC7C6-CBEA-4120-B462-6DF256E44E8E}" type="slidenum">
              <a:rPr lang="sv-SE" smtClean="0"/>
              <a:t>‹#›</a:t>
            </a:fld>
            <a:endParaRPr lang="sv-SE"/>
          </a:p>
        </p:txBody>
      </p:sp>
    </p:spTree>
    <p:extLst>
      <p:ext uri="{BB962C8B-B14F-4D97-AF65-F5344CB8AC3E}">
        <p14:creationId xmlns:p14="http://schemas.microsoft.com/office/powerpoint/2010/main" val="3126509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F742C9-A7B3-4283-8910-AA23DF2CEB83}" type="datetimeFigureOut">
              <a:rPr lang="sv-SE" smtClean="0"/>
              <a:t>2013-03-13</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AC7C6-CBEA-4120-B462-6DF256E44E8E}" type="slidenum">
              <a:rPr lang="sv-SE" smtClean="0"/>
              <a:t>‹#›</a:t>
            </a:fld>
            <a:endParaRPr lang="sv-SE"/>
          </a:p>
        </p:txBody>
      </p:sp>
    </p:spTree>
    <p:extLst>
      <p:ext uri="{BB962C8B-B14F-4D97-AF65-F5344CB8AC3E}">
        <p14:creationId xmlns:p14="http://schemas.microsoft.com/office/powerpoint/2010/main" val="1350509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755576" y="332656"/>
            <a:ext cx="7772400" cy="1470025"/>
          </a:xfrm>
        </p:spPr>
        <p:txBody>
          <a:bodyPr/>
          <a:lstStyle/>
          <a:p>
            <a:r>
              <a:rPr lang="sv-SE" dirty="0"/>
              <a:t>Sökrummet</a:t>
            </a:r>
          </a:p>
        </p:txBody>
      </p:sp>
      <p:sp>
        <p:nvSpPr>
          <p:cNvPr id="3" name="Underrubrik 2"/>
          <p:cNvSpPr>
            <a:spLocks noGrp="1"/>
          </p:cNvSpPr>
          <p:nvPr>
            <p:ph type="subTitle" idx="1"/>
          </p:nvPr>
        </p:nvSpPr>
        <p:spPr>
          <a:xfrm>
            <a:off x="3347864" y="1700808"/>
            <a:ext cx="2808312" cy="4176464"/>
          </a:xfrm>
        </p:spPr>
        <p:txBody>
          <a:bodyPr/>
          <a:lstStyle/>
          <a:p>
            <a:endParaRPr lang="sv-SE" dirty="0"/>
          </a:p>
        </p:txBody>
      </p:sp>
      <p:pic>
        <p:nvPicPr>
          <p:cNvPr id="5" name="Bildobjekt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628800"/>
            <a:ext cx="4379564" cy="4270074"/>
          </a:xfrm>
          <a:prstGeom prst="rect">
            <a:avLst/>
          </a:prstGeom>
        </p:spPr>
      </p:pic>
    </p:spTree>
    <p:extLst>
      <p:ext uri="{BB962C8B-B14F-4D97-AF65-F5344CB8AC3E}">
        <p14:creationId xmlns:p14="http://schemas.microsoft.com/office/powerpoint/2010/main" val="246737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179512" y="188640"/>
            <a:ext cx="8640960" cy="6986528"/>
          </a:xfrm>
          <a:prstGeom prst="rect">
            <a:avLst/>
          </a:prstGeom>
        </p:spPr>
        <p:txBody>
          <a:bodyPr wrap="square">
            <a:spAutoFit/>
          </a:bodyPr>
          <a:lstStyle/>
          <a:p>
            <a:r>
              <a:rPr lang="sv-SE" sz="1400" dirty="0" smtClean="0"/>
              <a:t>”På så sätt ska undervisningen bidra till att eleverna utvecklar ett kritiskt tänkande kring sina egna resultat, andras argument och olika informationskällor”</a:t>
            </a:r>
          </a:p>
          <a:p>
            <a:endParaRPr lang="sv-SE" sz="1400" dirty="0"/>
          </a:p>
          <a:p>
            <a:r>
              <a:rPr lang="sv-SE" sz="1400" dirty="0" smtClean="0"/>
              <a:t>”Hur man urskiljer budskap, avsändare och syfte i olika medier med ett källkritiskt förhållningssätt”</a:t>
            </a:r>
          </a:p>
          <a:p>
            <a:endParaRPr lang="sv-SE" sz="1400" dirty="0"/>
          </a:p>
          <a:p>
            <a:r>
              <a:rPr lang="sv-SE" sz="1400" dirty="0" smtClean="0"/>
              <a:t>”Söka information om samhället från medier, Internet och andra källor och värdera deras relevans och trovärdighet”</a:t>
            </a:r>
          </a:p>
          <a:p>
            <a:endParaRPr lang="sv-SE" sz="1400" dirty="0"/>
          </a:p>
          <a:p>
            <a:r>
              <a:rPr lang="sv-SE" sz="1400" dirty="0" smtClean="0"/>
              <a:t>”Vidare ska undervisningen bidra till att eleverna utvecklar kunskaper om hur man söker och kritiskt värderar information från olika källor”</a:t>
            </a:r>
          </a:p>
          <a:p>
            <a:endParaRPr lang="sv-SE" sz="1400" dirty="0"/>
          </a:p>
          <a:p>
            <a:r>
              <a:rPr lang="sv-SE" sz="1400" dirty="0" smtClean="0"/>
              <a:t>”Söka information från olika källor och värdera dessa” </a:t>
            </a:r>
          </a:p>
          <a:p>
            <a:endParaRPr lang="sv-SE" sz="1400" dirty="0" smtClean="0"/>
          </a:p>
          <a:p>
            <a:r>
              <a:rPr lang="sv-SE" sz="1400" dirty="0" smtClean="0"/>
              <a:t>”Informationssökning i några olika medier och källor, till exempel i uppslagsböcker, genom intervjuer och via sökmotorer på Internet”</a:t>
            </a:r>
          </a:p>
          <a:p>
            <a:r>
              <a:rPr lang="sv-SE" sz="1400" dirty="0" smtClean="0"/>
              <a:t/>
            </a:r>
            <a:br>
              <a:rPr lang="sv-SE" sz="1400" dirty="0" smtClean="0"/>
            </a:br>
            <a:r>
              <a:rPr lang="sv-SE" sz="1400" dirty="0" smtClean="0"/>
              <a:t>”Hur man jämför källor och prövar deras tillförlitlighet med ett källkritiskt förhållningssätt.”</a:t>
            </a:r>
          </a:p>
          <a:p>
            <a:r>
              <a:rPr lang="sv-SE" sz="1400" dirty="0" smtClean="0"/>
              <a:t/>
            </a:r>
            <a:br>
              <a:rPr lang="sv-SE" sz="1400" dirty="0" smtClean="0"/>
            </a:br>
            <a:r>
              <a:rPr lang="sv-SE" sz="1400" dirty="0" smtClean="0"/>
              <a:t>”Hur man använder ordböcker och andra hjälpmedel för stavning och ordförståelse”</a:t>
            </a:r>
          </a:p>
          <a:p>
            <a:endParaRPr lang="sv-SE" sz="1400" dirty="0" smtClean="0"/>
          </a:p>
          <a:p>
            <a:r>
              <a:rPr lang="sv-SE" sz="1400" dirty="0" smtClean="0"/>
              <a:t>”Eleverna ska genom undervisningen även ges förutsättningar att utveckla förmågan att ställa frågor till och värdera källor som ligger till grund för historisk kunskap” </a:t>
            </a:r>
          </a:p>
          <a:p>
            <a:endParaRPr lang="sv-SE" sz="1400" dirty="0" smtClean="0"/>
          </a:p>
          <a:p>
            <a:r>
              <a:rPr lang="sv-SE" sz="1400" dirty="0" smtClean="0"/>
              <a:t>”undervisningen ska bidra till att eleverna utvecklar kunskaper i att söka, värdera, välja och tillägna sig innehållet i talat språk och texter från olika källor” </a:t>
            </a:r>
          </a:p>
          <a:p>
            <a:endParaRPr lang="sv-SE" sz="1400" dirty="0" smtClean="0"/>
          </a:p>
          <a:p>
            <a:r>
              <a:rPr lang="sv-SE" sz="1400" dirty="0" smtClean="0"/>
              <a:t>”Undervisningen ska ge eleverna verktyg att hantera information i vardagsliv och studier och kunskaper om hur man söker och värderar information från olika källor” </a:t>
            </a:r>
          </a:p>
          <a:p>
            <a:endParaRPr lang="sv-SE" sz="1400" dirty="0" smtClean="0"/>
          </a:p>
          <a:p>
            <a:r>
              <a:rPr lang="sv-SE" sz="1400" dirty="0" smtClean="0"/>
              <a:t>”Vidare ska undervisningen ge eleverna förutsättningar att söka svar på frågor med hjälp av både systematiska undersökningar och olika typer av källor. På så sätt ska undervisningen bidra till att eleverna utvecklar ett kritiskt tänkande kring sina egna resultat, andras argument och olika informationskällor” </a:t>
            </a:r>
            <a:endParaRPr lang="sv-SE" sz="1400" dirty="0"/>
          </a:p>
        </p:txBody>
      </p:sp>
    </p:spTree>
    <p:extLst>
      <p:ext uri="{BB962C8B-B14F-4D97-AF65-F5344CB8AC3E}">
        <p14:creationId xmlns:p14="http://schemas.microsoft.com/office/powerpoint/2010/main" val="65617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270" y="188640"/>
            <a:ext cx="3263193" cy="4726322"/>
          </a:xfrm>
          <a:prstGeom prst="rect">
            <a:avLst/>
          </a:prstGeom>
          <a:ln>
            <a:solidFill>
              <a:schemeClr val="tx1"/>
            </a:solidFill>
          </a:ln>
        </p:spPr>
      </p:pic>
      <p:pic>
        <p:nvPicPr>
          <p:cNvPr id="3" name="Bildobjekt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1680" y="2764578"/>
            <a:ext cx="2488877" cy="3579509"/>
          </a:xfrm>
          <a:prstGeom prst="rect">
            <a:avLst/>
          </a:prstGeom>
          <a:ln>
            <a:solidFill>
              <a:schemeClr val="tx1"/>
            </a:solidFill>
          </a:ln>
        </p:spPr>
      </p:pic>
      <p:pic>
        <p:nvPicPr>
          <p:cNvPr id="5" name="Bildobjekt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04440" y="549269"/>
            <a:ext cx="2804327" cy="4005064"/>
          </a:xfrm>
          <a:prstGeom prst="rect">
            <a:avLst/>
          </a:prstGeom>
          <a:ln>
            <a:solidFill>
              <a:schemeClr val="tx1"/>
            </a:solidFill>
          </a:ln>
        </p:spPr>
      </p:pic>
      <p:pic>
        <p:nvPicPr>
          <p:cNvPr id="6" name="Bildobjekt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7944" y="1268760"/>
            <a:ext cx="2592288" cy="3728234"/>
          </a:xfrm>
          <a:prstGeom prst="rect">
            <a:avLst/>
          </a:prstGeom>
          <a:ln>
            <a:solidFill>
              <a:schemeClr val="tx1"/>
            </a:solidFill>
          </a:ln>
        </p:spPr>
      </p:pic>
      <p:pic>
        <p:nvPicPr>
          <p:cNvPr id="7" name="Bildobjekt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20552" y="2982831"/>
            <a:ext cx="2376264" cy="3417549"/>
          </a:xfrm>
          <a:prstGeom prst="rect">
            <a:avLst/>
          </a:prstGeom>
          <a:ln>
            <a:solidFill>
              <a:schemeClr val="tx1"/>
            </a:solidFill>
          </a:ln>
        </p:spPr>
      </p:pic>
    </p:spTree>
    <p:extLst>
      <p:ext uri="{BB962C8B-B14F-4D97-AF65-F5344CB8AC3E}">
        <p14:creationId xmlns:p14="http://schemas.microsoft.com/office/powerpoint/2010/main" val="2186608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274176"/>
            <a:ext cx="2376264" cy="3456384"/>
          </a:xfrm>
          <a:prstGeom prst="rect">
            <a:avLst/>
          </a:prstGeom>
          <a:ln>
            <a:solidFill>
              <a:schemeClr val="tx1"/>
            </a:solidFill>
          </a:ln>
        </p:spPr>
      </p:pic>
      <p:pic>
        <p:nvPicPr>
          <p:cNvPr id="4" name="Bildobjekt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6652" y="2708920"/>
            <a:ext cx="2634566" cy="3789039"/>
          </a:xfrm>
          <a:prstGeom prst="rect">
            <a:avLst/>
          </a:prstGeom>
          <a:ln>
            <a:solidFill>
              <a:schemeClr val="tx1"/>
            </a:solidFill>
          </a:ln>
        </p:spPr>
      </p:pic>
      <p:pic>
        <p:nvPicPr>
          <p:cNvPr id="5" name="Bildobjekt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1218" y="274176"/>
            <a:ext cx="3816424" cy="2646153"/>
          </a:xfrm>
          <a:prstGeom prst="rect">
            <a:avLst/>
          </a:prstGeom>
          <a:ln>
            <a:solidFill>
              <a:schemeClr val="tx1"/>
            </a:solidFill>
          </a:ln>
        </p:spPr>
      </p:pic>
      <p:pic>
        <p:nvPicPr>
          <p:cNvPr id="6" name="Bildobjekt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47864" y="2132856"/>
            <a:ext cx="2534940" cy="3635544"/>
          </a:xfrm>
          <a:prstGeom prst="rect">
            <a:avLst/>
          </a:prstGeom>
          <a:ln>
            <a:solidFill>
              <a:schemeClr val="tx1"/>
            </a:solidFill>
          </a:ln>
        </p:spPr>
      </p:pic>
      <p:pic>
        <p:nvPicPr>
          <p:cNvPr id="7" name="Bildobjekt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84168" y="2528898"/>
            <a:ext cx="2520280" cy="3660662"/>
          </a:xfrm>
          <a:prstGeom prst="rect">
            <a:avLst/>
          </a:prstGeom>
          <a:ln>
            <a:solidFill>
              <a:schemeClr val="tx1"/>
            </a:solidFill>
          </a:ln>
        </p:spPr>
      </p:pic>
    </p:spTree>
    <p:extLst>
      <p:ext uri="{BB962C8B-B14F-4D97-AF65-F5344CB8AC3E}">
        <p14:creationId xmlns:p14="http://schemas.microsoft.com/office/powerpoint/2010/main" val="2392243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451395"/>
            <a:ext cx="3851920" cy="2689573"/>
          </a:xfrm>
          <a:prstGeom prst="rect">
            <a:avLst/>
          </a:prstGeom>
          <a:ln>
            <a:solidFill>
              <a:schemeClr val="tx1"/>
            </a:solidFill>
          </a:ln>
        </p:spPr>
      </p:pic>
      <p:pic>
        <p:nvPicPr>
          <p:cNvPr id="3" name="Bildobjekt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3952934" y="519674"/>
            <a:ext cx="2736305" cy="3946445"/>
          </a:xfrm>
          <a:prstGeom prst="rect">
            <a:avLst/>
          </a:prstGeom>
          <a:ln>
            <a:solidFill>
              <a:schemeClr val="tx1"/>
            </a:solidFill>
          </a:ln>
        </p:spPr>
      </p:pic>
      <p:pic>
        <p:nvPicPr>
          <p:cNvPr id="4" name="Bildobjekt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5936" y="3136005"/>
            <a:ext cx="4032448" cy="2819564"/>
          </a:xfrm>
          <a:prstGeom prst="rect">
            <a:avLst/>
          </a:prstGeom>
          <a:ln>
            <a:solidFill>
              <a:schemeClr val="tx1"/>
            </a:solidFill>
          </a:ln>
        </p:spPr>
      </p:pic>
      <p:pic>
        <p:nvPicPr>
          <p:cNvPr id="2" name="Bildobjekt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8082" y="2939657"/>
            <a:ext cx="2102892" cy="3015912"/>
          </a:xfrm>
          <a:prstGeom prst="rect">
            <a:avLst/>
          </a:prstGeom>
          <a:ln>
            <a:solidFill>
              <a:schemeClr val="tx1"/>
            </a:solidFill>
          </a:ln>
        </p:spPr>
      </p:pic>
    </p:spTree>
    <p:extLst>
      <p:ext uri="{BB962C8B-B14F-4D97-AF65-F5344CB8AC3E}">
        <p14:creationId xmlns:p14="http://schemas.microsoft.com/office/powerpoint/2010/main" val="1524802184"/>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116</Words>
  <Application>Microsoft Office PowerPoint</Application>
  <PresentationFormat>Bildspel på skärmen (4:3)</PresentationFormat>
  <Paragraphs>22</Paragraphs>
  <Slides>5</Slides>
  <Notes>0</Notes>
  <HiddenSlides>0</HiddenSlides>
  <MMClips>0</MMClips>
  <ScaleCrop>false</ScaleCrop>
  <HeadingPairs>
    <vt:vector size="4" baseType="variant">
      <vt:variant>
        <vt:lpstr>Tema</vt:lpstr>
      </vt:variant>
      <vt:variant>
        <vt:i4>1</vt:i4>
      </vt:variant>
      <vt:variant>
        <vt:lpstr>Bildrubriker</vt:lpstr>
      </vt:variant>
      <vt:variant>
        <vt:i4>5</vt:i4>
      </vt:variant>
    </vt:vector>
  </HeadingPairs>
  <TitlesOfParts>
    <vt:vector size="6" baseType="lpstr">
      <vt:lpstr>Office-tema</vt:lpstr>
      <vt:lpstr>Sökrummet</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lela</dc:creator>
  <cp:lastModifiedBy>lela</cp:lastModifiedBy>
  <cp:revision>5</cp:revision>
  <dcterms:created xsi:type="dcterms:W3CDTF">2013-03-13T20:19:42Z</dcterms:created>
  <dcterms:modified xsi:type="dcterms:W3CDTF">2013-03-13T22:57:04Z</dcterms:modified>
</cp:coreProperties>
</file>